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  <p:sldId id="273" r:id="rId13"/>
    <p:sldId id="274" r:id="rId14"/>
    <p:sldId id="268" r:id="rId15"/>
    <p:sldId id="269" r:id="rId16"/>
    <p:sldId id="270" r:id="rId17"/>
    <p:sldId id="267" r:id="rId18"/>
    <p:sldId id="275" r:id="rId19"/>
    <p:sldId id="276" r:id="rId20"/>
    <p:sldId id="279" r:id="rId21"/>
    <p:sldId id="277" r:id="rId22"/>
    <p:sldId id="278" r:id="rId23"/>
    <p:sldId id="280" r:id="rId24"/>
    <p:sldId id="292" r:id="rId25"/>
    <p:sldId id="281" r:id="rId26"/>
    <p:sldId id="293" r:id="rId27"/>
    <p:sldId id="282" r:id="rId28"/>
    <p:sldId id="283" r:id="rId29"/>
    <p:sldId id="271" r:id="rId30"/>
    <p:sldId id="284" r:id="rId31"/>
    <p:sldId id="285" r:id="rId32"/>
    <p:sldId id="289" r:id="rId33"/>
    <p:sldId id="287" r:id="rId34"/>
    <p:sldId id="286" r:id="rId35"/>
    <p:sldId id="290" r:id="rId36"/>
    <p:sldId id="291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84"/>
    <a:srgbClr val="FF4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3"/>
    <p:restoredTop sz="94648"/>
  </p:normalViewPr>
  <p:slideViewPr>
    <p:cSldViewPr snapToGrid="0" snapToObjects="1">
      <p:cViewPr varScale="1">
        <p:scale>
          <a:sx n="100" d="100"/>
          <a:sy n="100" d="100"/>
        </p:scale>
        <p:origin x="176" y="528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46C08-A41E-9E49-93C1-C32772E92F41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41F50-F4AF-5646-A64D-814C8DE23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45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41F50-F4AF-5646-A64D-814C8DE236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8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40E33-79D1-084E-90C4-E79AAABF1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E3D28-ACB3-8E4B-A550-FFA83033A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73739-4C40-374C-A781-D32DAB50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0ECEC-76BF-0148-AAF3-9206DF95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9A8B-AF09-B744-9469-2FC98AE3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9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1CBA-856C-3D4C-BDD0-08A4A4FBE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04A64-847F-6D44-8942-0962B024B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F5AB5-D85F-3244-8972-AD19CF882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B12C4-7C5C-4645-9166-736F6BE5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99D5A-713D-0A49-808B-68694DBD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3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CD0755-06D9-EB4C-B9EA-0B7B543AB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4EB9B-E662-1840-955A-08E1D1F12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FA2D7-CE85-D449-A3C3-AEE7D3FB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86080-D75C-C84A-B2DC-D025EA5CD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E9D77-8B32-144E-8A40-16F60B17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10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FB15-2F10-5443-8ADF-743A294F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80340-1A1B-3447-B9E3-C13ACC2FB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ECEE5-C090-BE41-8644-55965F8E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00A5C-A755-4946-94D5-4D70B84F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5D0EF-F1CF-2841-88EA-BE284D604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12A35-6FE0-DD47-B489-517DC9AD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2F8E3-8AF5-A64E-B457-8DE869E77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EAF27-ADCC-5F47-9F88-B8D543A1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D372A-1FCC-F248-8D5D-30F62124A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508DD-9081-4847-8CA1-AC1B555F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9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6164-0E11-8548-9E29-56D40AC3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49E4-0D7E-1445-AFF8-C87E80031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D4E7F-4519-FC4D-9796-40E52356C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5E7CF-29AE-B14B-956D-DB3DE9F8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287E2-4971-B147-A564-5CAF6BC2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3AE12-A761-9948-82F6-5ED485E9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08C1A-146B-8F4A-B467-8CDE0B15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546DB-21CA-3744-A378-24972E33B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A5FCA-6960-2C45-B024-EBB82DEEB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1D425-B90A-6A4A-928E-871C70C0A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79E0F-957A-F047-AF51-986825EC2B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9E66E-AC01-1146-AAFC-664BB588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32E9FB-158E-044C-AB2D-E989A6E33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ECF0D-24E1-794C-BA22-BA47D406E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2606-87C1-E241-ADE1-0476E002B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180CF-C1F8-174C-B58E-B1B3EF01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9F25F-3B38-7940-AB32-517415A0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A9CE9-BB0D-964E-8BF2-A53A2A6B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3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CFD2D-16A5-DC4C-AE44-D80FACDF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49D38-8E7A-D745-9530-5556CA65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0C752-475E-C049-8CCA-6B828CD99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151E5-9F7A-2141-AA86-2E52E806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C40D0-AE3D-954F-BEFE-4CEB3DF0A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9D355-467C-5F40-8B25-A88D84BE7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6DE39-7712-A44C-85DD-C18F062F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628F3-C669-0243-9A20-9B2F87F3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07EFA-22BA-A344-B20A-30421402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8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EFCD-38B3-E947-BE0A-586FAFF42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D779CA-50CB-E74E-9DE7-3340CEB0FB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CC869-9505-0F48-A267-CC9A5299A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D02A2-DBC2-9F4D-BEA2-44BDE936D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DFD1E-937D-5F4E-979E-48DD9D033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507ED-0F36-B84F-8E7A-2A6523A6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9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22272-13DE-A94A-B899-E621E6BA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41225-2C29-2546-85F0-C39135BE7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6084F-B547-234A-AB6B-0DA34063F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E40B8-7B45-F149-97F8-DFD8CDF1DB87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77DA6-6B1A-224B-924C-4EF487B2C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8634B-93A1-B444-8A1F-9F57DE09D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1BFFE-DFE6-5F4F-BCD8-EB93A28C3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1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712613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7141-A2DC-5C4D-98A8-5B2CAA9DB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Moorea 2021 SGD 16S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B4756-D4EA-B44B-9010-9E45F51D2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me</a:t>
            </a:r>
          </a:p>
        </p:txBody>
      </p:sp>
    </p:spTree>
    <p:extLst>
      <p:ext uri="{BB962C8B-B14F-4D97-AF65-F5344CB8AC3E}">
        <p14:creationId xmlns:p14="http://schemas.microsoft.com/office/powerpoint/2010/main" val="1608618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24C9-6161-FC46-B8A1-68BDA96E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 – Cabral</a:t>
            </a:r>
            <a:br>
              <a:rPr lang="en-US" dirty="0"/>
            </a:br>
            <a:r>
              <a:rPr lang="en-US" dirty="0"/>
              <a:t>Seep Points are colored yellow</a:t>
            </a:r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AB484848-F95F-D04A-9EA3-BED8FE613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730" y="2544413"/>
            <a:ext cx="3961914" cy="3948462"/>
          </a:xfr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2D7B0BB8-F68E-B242-A7B7-6A129C4FA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33" y="2492430"/>
            <a:ext cx="3961912" cy="39552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0EFB3E-8AE1-E247-8D84-0AE72BC85611}"/>
              </a:ext>
            </a:extLst>
          </p:cNvPr>
          <p:cNvSpPr txBox="1"/>
          <p:nvPr/>
        </p:nvSpPr>
        <p:spPr>
          <a:xfrm>
            <a:off x="2713220" y="2158584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FD123-7C24-0F4F-95DA-657FCAA00E8A}"/>
              </a:ext>
            </a:extLst>
          </p:cNvPr>
          <p:cNvSpPr txBox="1"/>
          <p:nvPr/>
        </p:nvSpPr>
        <p:spPr>
          <a:xfrm>
            <a:off x="7267608" y="2123098"/>
            <a:ext cx="268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Low and Day samples</a:t>
            </a:r>
          </a:p>
        </p:txBody>
      </p:sp>
    </p:spTree>
    <p:extLst>
      <p:ext uri="{BB962C8B-B14F-4D97-AF65-F5344CB8AC3E}">
        <p14:creationId xmlns:p14="http://schemas.microsoft.com/office/powerpoint/2010/main" val="295697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C711-CF25-004D-9EE8-513480BD6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Multidimensional scaling – Cabral only Day/Low</a:t>
            </a:r>
            <a:br>
              <a:rPr lang="en-US" dirty="0"/>
            </a:br>
            <a:r>
              <a:rPr lang="en-US" dirty="0"/>
              <a:t>Seep Points are colored yellow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F29A565-F508-F848-B9ED-1AA7E0A54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846" y="1761891"/>
            <a:ext cx="5096656" cy="508803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D6B12B7-1323-9841-81F1-42961CA19FDD}"/>
              </a:ext>
            </a:extLst>
          </p:cNvPr>
          <p:cNvSpPr/>
          <p:nvPr/>
        </p:nvSpPr>
        <p:spPr>
          <a:xfrm rot="18753672">
            <a:off x="5649504" y="3309077"/>
            <a:ext cx="2598295" cy="648325"/>
          </a:xfrm>
          <a:prstGeom prst="ellipse">
            <a:avLst/>
          </a:prstGeom>
          <a:solidFill>
            <a:schemeClr val="accent4">
              <a:alpha val="29855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E224C3EB-D7FD-114D-93DB-8BEF8FCDEEA8}"/>
              </a:ext>
            </a:extLst>
          </p:cNvPr>
          <p:cNvSpPr/>
          <p:nvPr/>
        </p:nvSpPr>
        <p:spPr>
          <a:xfrm rot="10800000">
            <a:off x="7592083" y="3627620"/>
            <a:ext cx="1596887" cy="118474"/>
          </a:xfrm>
          <a:prstGeom prst="ben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BF5D9-3D95-E546-84B0-7AEE8D3AB061}"/>
              </a:ext>
            </a:extLst>
          </p:cNvPr>
          <p:cNvSpPr txBox="1"/>
          <p:nvPr/>
        </p:nvSpPr>
        <p:spPr>
          <a:xfrm>
            <a:off x="8621795" y="3230380"/>
            <a:ext cx="113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 Sites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AEC29A-1EFA-EE41-8A76-FB71054893B6}"/>
              </a:ext>
            </a:extLst>
          </p:cNvPr>
          <p:cNvSpPr/>
          <p:nvPr/>
        </p:nvSpPr>
        <p:spPr>
          <a:xfrm>
            <a:off x="5496393" y="4913094"/>
            <a:ext cx="1199213" cy="1291607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8086D-B6D7-F44F-A2AB-A2A36A5A1894}"/>
              </a:ext>
            </a:extLst>
          </p:cNvPr>
          <p:cNvSpPr/>
          <p:nvPr/>
        </p:nvSpPr>
        <p:spPr>
          <a:xfrm>
            <a:off x="4182256" y="3660103"/>
            <a:ext cx="1199213" cy="1291607"/>
          </a:xfrm>
          <a:prstGeom prst="rect">
            <a:avLst/>
          </a:prstGeom>
          <a:solidFill>
            <a:srgbClr val="C0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30A0D828-69EE-694A-B78E-A7529B55EBA1}"/>
              </a:ext>
            </a:extLst>
          </p:cNvPr>
          <p:cNvSpPr/>
          <p:nvPr/>
        </p:nvSpPr>
        <p:spPr>
          <a:xfrm rot="10800000">
            <a:off x="6810530" y="5446042"/>
            <a:ext cx="2667000" cy="225710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041F26-8FB8-EB40-A246-96D8BF306435}"/>
              </a:ext>
            </a:extLst>
          </p:cNvPr>
          <p:cNvSpPr txBox="1"/>
          <p:nvPr/>
        </p:nvSpPr>
        <p:spPr>
          <a:xfrm>
            <a:off x="8704289" y="4770243"/>
            <a:ext cx="188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Sites: 6, 7, 9, 11, 12, 15, 18, 19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5E520047-BBC2-744F-B159-F28C33004EAB}"/>
              </a:ext>
            </a:extLst>
          </p:cNvPr>
          <p:cNvSpPr/>
          <p:nvPr/>
        </p:nvSpPr>
        <p:spPr>
          <a:xfrm rot="10800000" flipH="1">
            <a:off x="1409075" y="4062334"/>
            <a:ext cx="2658257" cy="191106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D2139-DBC0-A240-A02A-B2F863A19A3D}"/>
              </a:ext>
            </a:extLst>
          </p:cNvPr>
          <p:cNvSpPr txBox="1"/>
          <p:nvPr/>
        </p:nvSpPr>
        <p:spPr>
          <a:xfrm>
            <a:off x="609600" y="3344800"/>
            <a:ext cx="20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Sites: 1, 2, 3, 4, 5, 8, 10, 14, 16, 17, 20</a:t>
            </a:r>
          </a:p>
        </p:txBody>
      </p:sp>
    </p:spTree>
    <p:extLst>
      <p:ext uri="{BB962C8B-B14F-4D97-AF65-F5344CB8AC3E}">
        <p14:creationId xmlns:p14="http://schemas.microsoft.com/office/powerpoint/2010/main" val="132339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EB71-6A07-3945-AA3A-8A37C697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 MDS – Cabral Day/Low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25C0A94-D758-174D-833F-E075AA77C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752" y="1397781"/>
            <a:ext cx="4965847" cy="49743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9B4ACD-F0AB-DD4B-AF4C-5E20CCBCCD1A}"/>
              </a:ext>
            </a:extLst>
          </p:cNvPr>
          <p:cNvSpPr txBox="1"/>
          <p:nvPr/>
        </p:nvSpPr>
        <p:spPr>
          <a:xfrm>
            <a:off x="8521700" y="2505670"/>
            <a:ext cx="1484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Yellow = Seep</a:t>
            </a:r>
          </a:p>
          <a:p>
            <a:r>
              <a:rPr lang="en-US" dirty="0"/>
              <a:t>Green = Close</a:t>
            </a:r>
          </a:p>
          <a:p>
            <a:r>
              <a:rPr lang="en-US" dirty="0"/>
              <a:t>Blue = Far</a:t>
            </a:r>
          </a:p>
        </p:txBody>
      </p:sp>
    </p:spTree>
    <p:extLst>
      <p:ext uri="{BB962C8B-B14F-4D97-AF65-F5344CB8AC3E}">
        <p14:creationId xmlns:p14="http://schemas.microsoft.com/office/powerpoint/2010/main" val="170889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2846-A043-AC49-86A8-706708E74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 MDS – </a:t>
            </a:r>
            <a:r>
              <a:rPr lang="en-US" dirty="0" err="1"/>
              <a:t>Verari</a:t>
            </a:r>
            <a:r>
              <a:rPr lang="en-US" dirty="0"/>
              <a:t> Day/Low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1BF87C7-1343-144D-BD21-9F1F50369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669" y="2217736"/>
            <a:ext cx="4063033" cy="41195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54901E-50BB-8A4B-B628-682399207457}"/>
              </a:ext>
            </a:extLst>
          </p:cNvPr>
          <p:cNvSpPr txBox="1"/>
          <p:nvPr/>
        </p:nvSpPr>
        <p:spPr>
          <a:xfrm>
            <a:off x="4978400" y="3229921"/>
            <a:ext cx="1484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Yellow = Seep</a:t>
            </a:r>
          </a:p>
          <a:p>
            <a:r>
              <a:rPr lang="en-US" dirty="0"/>
              <a:t>Green = Close</a:t>
            </a:r>
          </a:p>
          <a:p>
            <a:r>
              <a:rPr lang="en-US" dirty="0"/>
              <a:t>Blue = Far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613BB8D-1D4C-AD45-8C0F-AF82B4E4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9" y="2150267"/>
            <a:ext cx="4254500" cy="425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808E02-45CB-1A4F-B019-891B244EE609}"/>
              </a:ext>
            </a:extLst>
          </p:cNvPr>
          <p:cNvSpPr txBox="1"/>
          <p:nvPr/>
        </p:nvSpPr>
        <p:spPr>
          <a:xfrm>
            <a:off x="2377057" y="1769546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“_2”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3FA02-37F9-634B-9D4E-9CDA6ABA79F2}"/>
              </a:ext>
            </a:extLst>
          </p:cNvPr>
          <p:cNvSpPr txBox="1"/>
          <p:nvPr/>
        </p:nvSpPr>
        <p:spPr>
          <a:xfrm>
            <a:off x="8879457" y="173581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“_1”</a:t>
            </a:r>
          </a:p>
        </p:txBody>
      </p:sp>
    </p:spTree>
    <p:extLst>
      <p:ext uri="{BB962C8B-B14F-4D97-AF65-F5344CB8AC3E}">
        <p14:creationId xmlns:p14="http://schemas.microsoft.com/office/powerpoint/2010/main" val="327848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780C-8C65-4947-8D71-C53DE60F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108" y="305164"/>
            <a:ext cx="10515600" cy="1325563"/>
          </a:xfrm>
        </p:spPr>
        <p:txBody>
          <a:bodyPr/>
          <a:lstStyle/>
          <a:p>
            <a:r>
              <a:rPr lang="en-US" dirty="0"/>
              <a:t>Hierarchal Clustering</a:t>
            </a:r>
            <a:br>
              <a:rPr lang="en-US" dirty="0"/>
            </a:br>
            <a:r>
              <a:rPr lang="en-US" dirty="0" err="1"/>
              <a:t>Verari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FAA0CD0-0621-A548-8DDA-E799C3B17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68892" y="0"/>
            <a:ext cx="4634337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4BF4A-ACB5-DB42-B276-7C3D59380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568" y="0"/>
            <a:ext cx="442769" cy="685800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1DD6E67-ED21-7349-BEEC-D7556DBB0437}"/>
              </a:ext>
            </a:extLst>
          </p:cNvPr>
          <p:cNvSpPr/>
          <p:nvPr/>
        </p:nvSpPr>
        <p:spPr>
          <a:xfrm>
            <a:off x="4646829" y="1"/>
            <a:ext cx="689548" cy="369332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0C59B-452F-8249-B6FD-D58F4E42A5EC}"/>
              </a:ext>
            </a:extLst>
          </p:cNvPr>
          <p:cNvSpPr txBox="1"/>
          <p:nvPr/>
        </p:nvSpPr>
        <p:spPr>
          <a:xfrm>
            <a:off x="5452875" y="12049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EF86A7B-414C-AA4E-B071-D667C03A44C9}"/>
              </a:ext>
            </a:extLst>
          </p:cNvPr>
          <p:cNvSpPr/>
          <p:nvPr/>
        </p:nvSpPr>
        <p:spPr>
          <a:xfrm>
            <a:off x="4646829" y="489829"/>
            <a:ext cx="689548" cy="1140898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66C1D-C3DB-E142-BD88-5434ACDBB311}"/>
              </a:ext>
            </a:extLst>
          </p:cNvPr>
          <p:cNvSpPr txBox="1"/>
          <p:nvPr/>
        </p:nvSpPr>
        <p:spPr>
          <a:xfrm>
            <a:off x="5366940" y="875612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Day</a:t>
            </a:r>
          </a:p>
        </p:txBody>
      </p:sp>
    </p:spTree>
    <p:extLst>
      <p:ext uri="{BB962C8B-B14F-4D97-AF65-F5344CB8AC3E}">
        <p14:creationId xmlns:p14="http://schemas.microsoft.com/office/powerpoint/2010/main" val="61230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5E3C-BCCD-A543-A97C-7788DA3C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599" y="365125"/>
            <a:ext cx="5526969" cy="1325563"/>
          </a:xfrm>
        </p:spPr>
        <p:txBody>
          <a:bodyPr/>
          <a:lstStyle/>
          <a:p>
            <a:r>
              <a:rPr lang="en-US" dirty="0"/>
              <a:t>Hierarchal Clustering</a:t>
            </a:r>
            <a:br>
              <a:rPr lang="en-US" dirty="0"/>
            </a:br>
            <a:r>
              <a:rPr lang="en-US" dirty="0" err="1"/>
              <a:t>Verari</a:t>
            </a:r>
            <a:r>
              <a:rPr lang="en-US" dirty="0"/>
              <a:t> “_2”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24460FC-72AC-F843-B771-817B4D670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0" y="0"/>
            <a:ext cx="3771900" cy="6828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D831D2-706C-5044-838D-4AB2419B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612" y="-29162"/>
            <a:ext cx="479375" cy="6858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B6BC649-455A-E146-A65D-8EBF13F7206D}"/>
              </a:ext>
            </a:extLst>
          </p:cNvPr>
          <p:cNvSpPr/>
          <p:nvPr/>
        </p:nvSpPr>
        <p:spPr>
          <a:xfrm>
            <a:off x="3771900" y="29162"/>
            <a:ext cx="689548" cy="369332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59589-33F2-1145-B763-1FC79CED135D}"/>
              </a:ext>
            </a:extLst>
          </p:cNvPr>
          <p:cNvSpPr txBox="1"/>
          <p:nvPr/>
        </p:nvSpPr>
        <p:spPr>
          <a:xfrm>
            <a:off x="4461448" y="1729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7E565C6-7B30-9B42-AA33-14415D5C31C8}"/>
              </a:ext>
            </a:extLst>
          </p:cNvPr>
          <p:cNvSpPr/>
          <p:nvPr/>
        </p:nvSpPr>
        <p:spPr>
          <a:xfrm>
            <a:off x="3771900" y="4723714"/>
            <a:ext cx="689548" cy="1214023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3746F-0AD2-D94F-9D49-E32D82DFED67}"/>
              </a:ext>
            </a:extLst>
          </p:cNvPr>
          <p:cNvSpPr txBox="1"/>
          <p:nvPr/>
        </p:nvSpPr>
        <p:spPr>
          <a:xfrm>
            <a:off x="4461448" y="5146059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Night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1DCFF92-FD14-614D-A321-26DDD0180D62}"/>
              </a:ext>
            </a:extLst>
          </p:cNvPr>
          <p:cNvSpPr/>
          <p:nvPr/>
        </p:nvSpPr>
        <p:spPr>
          <a:xfrm>
            <a:off x="3771900" y="2681625"/>
            <a:ext cx="689548" cy="2042087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AB62C0-122C-5149-B348-BA15D6D5DBDC}"/>
              </a:ext>
            </a:extLst>
          </p:cNvPr>
          <p:cNvSpPr txBox="1"/>
          <p:nvPr/>
        </p:nvSpPr>
        <p:spPr>
          <a:xfrm>
            <a:off x="4523361" y="351800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059D0E3-F7DC-1643-9810-C5422ACB4348}"/>
              </a:ext>
            </a:extLst>
          </p:cNvPr>
          <p:cNvSpPr/>
          <p:nvPr/>
        </p:nvSpPr>
        <p:spPr>
          <a:xfrm>
            <a:off x="3771900" y="425001"/>
            <a:ext cx="689548" cy="495262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2B0DA-932E-C446-9A9F-C8DD25086685}"/>
              </a:ext>
            </a:extLst>
          </p:cNvPr>
          <p:cNvSpPr txBox="1"/>
          <p:nvPr/>
        </p:nvSpPr>
        <p:spPr>
          <a:xfrm>
            <a:off x="4461448" y="462843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F3AC84-EB86-6847-95FB-4DFDB0A2714F}"/>
              </a:ext>
            </a:extLst>
          </p:cNvPr>
          <p:cNvSpPr txBox="1"/>
          <p:nvPr/>
        </p:nvSpPr>
        <p:spPr>
          <a:xfrm>
            <a:off x="6472238" y="3760303"/>
            <a:ext cx="50768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tells me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Day Samples are closest to the seep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and Low is the biggest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time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signal of day and night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Seep samples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1399596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745F-7C58-0C46-B4C8-608CD6A48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0893" y="400537"/>
            <a:ext cx="371065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Hierarchal Clustering </a:t>
            </a:r>
            <a:br>
              <a:rPr lang="en-US" dirty="0"/>
            </a:br>
            <a:r>
              <a:rPr lang="en-US" dirty="0" err="1"/>
              <a:t>Verari</a:t>
            </a:r>
            <a:r>
              <a:rPr lang="en-US" dirty="0"/>
              <a:t> “_1”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E83BA0-BF44-D34B-B923-E229C5D13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435038" y="0"/>
            <a:ext cx="3168257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15830A-72C8-A449-943C-34C2C143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14" y="0"/>
            <a:ext cx="461124" cy="68580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0D035C5F-9739-2245-B6A9-512CFAB4E847}"/>
              </a:ext>
            </a:extLst>
          </p:cNvPr>
          <p:cNvSpPr/>
          <p:nvPr/>
        </p:nvSpPr>
        <p:spPr>
          <a:xfrm>
            <a:off x="3553138" y="31205"/>
            <a:ext cx="689548" cy="525748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E32F9-CE72-9146-93C7-D3646B6AB409}"/>
              </a:ext>
            </a:extLst>
          </p:cNvPr>
          <p:cNvSpPr txBox="1"/>
          <p:nvPr/>
        </p:nvSpPr>
        <p:spPr>
          <a:xfrm>
            <a:off x="4242686" y="10941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9A8010C-A76C-1649-B8D3-790F6C042D7C}"/>
              </a:ext>
            </a:extLst>
          </p:cNvPr>
          <p:cNvSpPr/>
          <p:nvPr/>
        </p:nvSpPr>
        <p:spPr>
          <a:xfrm>
            <a:off x="3553138" y="581890"/>
            <a:ext cx="689548" cy="1496291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C74A0-2315-7645-A3C9-FC4A17514F5E}"/>
              </a:ext>
            </a:extLst>
          </p:cNvPr>
          <p:cNvSpPr txBox="1"/>
          <p:nvPr/>
        </p:nvSpPr>
        <p:spPr>
          <a:xfrm>
            <a:off x="4216529" y="1096569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Day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0148B32-EC40-174E-9393-1783A6E6D3A2}"/>
              </a:ext>
            </a:extLst>
          </p:cNvPr>
          <p:cNvSpPr/>
          <p:nvPr/>
        </p:nvSpPr>
        <p:spPr>
          <a:xfrm>
            <a:off x="3521948" y="2878975"/>
            <a:ext cx="689548" cy="1393768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B8EF6-361E-4D4F-B0F2-5A62C0E155C5}"/>
              </a:ext>
            </a:extLst>
          </p:cNvPr>
          <p:cNvSpPr txBox="1"/>
          <p:nvPr/>
        </p:nvSpPr>
        <p:spPr>
          <a:xfrm>
            <a:off x="4211496" y="3390971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Night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C254C5A-E9CB-2649-88AC-10A51D3D35F0}"/>
              </a:ext>
            </a:extLst>
          </p:cNvPr>
          <p:cNvSpPr/>
          <p:nvPr/>
        </p:nvSpPr>
        <p:spPr>
          <a:xfrm>
            <a:off x="3521948" y="4339514"/>
            <a:ext cx="689548" cy="1246019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653224-7DA4-1047-84C9-517CF219E6D3}"/>
              </a:ext>
            </a:extLst>
          </p:cNvPr>
          <p:cNvSpPr txBox="1"/>
          <p:nvPr/>
        </p:nvSpPr>
        <p:spPr>
          <a:xfrm>
            <a:off x="4211496" y="4777857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E833AF-5AB7-0345-A0C8-686379EDFFD5}"/>
              </a:ext>
            </a:extLst>
          </p:cNvPr>
          <p:cNvSpPr txBox="1"/>
          <p:nvPr/>
        </p:nvSpPr>
        <p:spPr>
          <a:xfrm>
            <a:off x="6472238" y="3760303"/>
            <a:ext cx="50768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tells me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Day Samples are closest to the seep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and Night is the biggest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Tide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Day doesn’t have a strong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Seep samples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1036791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A1BA-8695-1E4C-A787-7A39AB89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29" y="0"/>
            <a:ext cx="10515600" cy="1325563"/>
          </a:xfrm>
        </p:spPr>
        <p:txBody>
          <a:bodyPr/>
          <a:lstStyle/>
          <a:p>
            <a:r>
              <a:rPr lang="en-US" dirty="0"/>
              <a:t>Hierarchal Clustering</a:t>
            </a:r>
            <a:br>
              <a:rPr lang="en-US" dirty="0"/>
            </a:br>
            <a:r>
              <a:rPr lang="en-US" dirty="0"/>
              <a:t>Cabral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D392064-EB04-4149-970D-D516EE8B6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84" t="9552"/>
          <a:stretch/>
        </p:blipFill>
        <p:spPr>
          <a:xfrm flipH="1">
            <a:off x="0" y="0"/>
            <a:ext cx="3682830" cy="6858000"/>
          </a:xfr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C3ACD04D-7044-E44B-B191-5B46EA43A809}"/>
              </a:ext>
            </a:extLst>
          </p:cNvPr>
          <p:cNvSpPr/>
          <p:nvPr/>
        </p:nvSpPr>
        <p:spPr>
          <a:xfrm>
            <a:off x="3717561" y="0"/>
            <a:ext cx="689548" cy="2188564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CCCB54-E5FF-D942-B94F-4C48BC8F6534}"/>
              </a:ext>
            </a:extLst>
          </p:cNvPr>
          <p:cNvSpPr txBox="1"/>
          <p:nvPr/>
        </p:nvSpPr>
        <p:spPr>
          <a:xfrm>
            <a:off x="4460132" y="909616"/>
            <a:ext cx="53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6B676-75B0-5F4A-94C2-196C1CD04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33" y="0"/>
            <a:ext cx="492672" cy="68580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DC7AAEC1-2A28-0F46-987D-39AA42869010}"/>
              </a:ext>
            </a:extLst>
          </p:cNvPr>
          <p:cNvSpPr/>
          <p:nvPr/>
        </p:nvSpPr>
        <p:spPr>
          <a:xfrm>
            <a:off x="3717561" y="5801193"/>
            <a:ext cx="689548" cy="841948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A36C8-1E26-9147-AC8F-9D7B87AA6589}"/>
              </a:ext>
            </a:extLst>
          </p:cNvPr>
          <p:cNvSpPr txBox="1"/>
          <p:nvPr/>
        </p:nvSpPr>
        <p:spPr>
          <a:xfrm>
            <a:off x="4460132" y="6037501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Night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BC98EA3-E16E-4C45-9F28-05186FDC463F}"/>
              </a:ext>
            </a:extLst>
          </p:cNvPr>
          <p:cNvSpPr/>
          <p:nvPr/>
        </p:nvSpPr>
        <p:spPr>
          <a:xfrm>
            <a:off x="3682830" y="5132614"/>
            <a:ext cx="689548" cy="247784"/>
          </a:xfrm>
          <a:prstGeom prst="rightBrace">
            <a:avLst>
              <a:gd name="adj1" fmla="val 8333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442B96-6F6A-AF42-9524-4E9D2EB07758}"/>
              </a:ext>
            </a:extLst>
          </p:cNvPr>
          <p:cNvSpPr txBox="1"/>
          <p:nvPr/>
        </p:nvSpPr>
        <p:spPr>
          <a:xfrm>
            <a:off x="4460132" y="507184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A0D5E-2C08-6D42-857A-A17FE285D9A3}"/>
              </a:ext>
            </a:extLst>
          </p:cNvPr>
          <p:cNvSpPr txBox="1"/>
          <p:nvPr/>
        </p:nvSpPr>
        <p:spPr>
          <a:xfrm>
            <a:off x="6542576" y="3429000"/>
            <a:ext cx="53435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tells me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less of a pattern at Cabral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 is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Night is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Seep samples are in the middle closest to Low Night</a:t>
            </a:r>
          </a:p>
        </p:txBody>
      </p:sp>
    </p:spTree>
    <p:extLst>
      <p:ext uri="{BB962C8B-B14F-4D97-AF65-F5344CB8AC3E}">
        <p14:creationId xmlns:p14="http://schemas.microsoft.com/office/powerpoint/2010/main" val="433820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1C14-30CA-8A45-A4D7-58E680074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Plot for Salinity - </a:t>
            </a:r>
            <a:r>
              <a:rPr lang="en-US" dirty="0" err="1"/>
              <a:t>Verari</a:t>
            </a:r>
            <a:endParaRPr lang="en-US" dirty="0"/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2383557E-1FED-AD44-B3BD-F154BCD78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46299"/>
            <a:ext cx="4594431" cy="380792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1C9D7E9-AB09-C24E-8A44-2593889A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232" y="2192823"/>
            <a:ext cx="4596318" cy="3807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12C9A2-7D38-B44E-A668-1C1847D1A24E}"/>
              </a:ext>
            </a:extLst>
          </p:cNvPr>
          <p:cNvSpPr txBox="1"/>
          <p:nvPr/>
        </p:nvSpPr>
        <p:spPr>
          <a:xfrm>
            <a:off x="9867900" y="247650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9497E8-F237-2F48-9F3A-0DC5E296B0D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960392" y="2661166"/>
            <a:ext cx="907508" cy="38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71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F524B-E201-F945-AB87-DE06E92D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26" y="82901"/>
            <a:ext cx="5656768" cy="520281"/>
          </a:xfrm>
        </p:spPr>
        <p:txBody>
          <a:bodyPr>
            <a:normAutofit fontScale="90000"/>
          </a:bodyPr>
          <a:lstStyle/>
          <a:p>
            <a:r>
              <a:rPr lang="en-US" dirty="0"/>
              <a:t>Contour Plots for </a:t>
            </a:r>
            <a:r>
              <a:rPr lang="en-US" dirty="0" err="1"/>
              <a:t>Verari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6B12961-AB5F-524E-8FDB-2CAD9A895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151" y="647678"/>
            <a:ext cx="3599813" cy="2946422"/>
          </a:xfr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468A607-24C3-084A-A4CC-C1E8342A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61" y="647678"/>
            <a:ext cx="3556448" cy="2946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55F8AF-B795-864D-9D46-E99ADCBF6928}"/>
              </a:ext>
            </a:extLst>
          </p:cNvPr>
          <p:cNvSpPr txBox="1"/>
          <p:nvPr/>
        </p:nvSpPr>
        <p:spPr>
          <a:xfrm>
            <a:off x="2260600" y="1009134"/>
            <a:ext cx="83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0A8086-3A38-EA4B-927A-ACD34E8FF041}"/>
              </a:ext>
            </a:extLst>
          </p:cNvPr>
          <p:cNvCxnSpPr>
            <a:cxnSpLocks/>
          </p:cNvCxnSpPr>
          <p:nvPr/>
        </p:nvCxnSpPr>
        <p:spPr>
          <a:xfrm flipH="1">
            <a:off x="1920876" y="1193800"/>
            <a:ext cx="339724" cy="1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F36B2611-4DCC-044D-8BC6-AB3562B5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07" y="647678"/>
            <a:ext cx="3599813" cy="2921849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264CA77B-93C8-8A40-A5C8-E9A8574EA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26" y="3745446"/>
            <a:ext cx="3646500" cy="2946421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B7FD188-1FCF-504C-B642-395B9EF75F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151" y="3745446"/>
            <a:ext cx="3646500" cy="3021927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37636D2C-9502-7F4E-A32B-0C6E3DC69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6042" y="3770018"/>
            <a:ext cx="3667466" cy="29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033A-4DD1-994D-9D2F-87AFBBCC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 - all samples</a:t>
            </a:r>
          </a:p>
        </p:txBody>
      </p:sp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DB7E5963-8153-FE46-880C-7477C5249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576" y="1825625"/>
            <a:ext cx="4852848" cy="4351338"/>
          </a:xfrm>
        </p:spPr>
      </p:pic>
    </p:spTree>
    <p:extLst>
      <p:ext uri="{BB962C8B-B14F-4D97-AF65-F5344CB8AC3E}">
        <p14:creationId xmlns:p14="http://schemas.microsoft.com/office/powerpoint/2010/main" val="3807908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4080-07BB-3B46-BEB9-942170D1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8C236320-9F60-284A-BDD7-F1FF2CAA2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788" y="1540458"/>
            <a:ext cx="4997297" cy="4168775"/>
          </a:xfr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D41F39C-FFB1-5841-BB1F-395AB2CBA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0457"/>
            <a:ext cx="5354795" cy="4168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4A95C5-602E-A34C-A7A2-467BCAC119FE}"/>
              </a:ext>
            </a:extLst>
          </p:cNvPr>
          <p:cNvSpPr txBox="1"/>
          <p:nvPr/>
        </p:nvSpPr>
        <p:spPr>
          <a:xfrm>
            <a:off x="838200" y="5846544"/>
            <a:ext cx="4364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to Seep: V14, V17, V9, V8, V18, V7</a:t>
            </a:r>
          </a:p>
          <a:p>
            <a:r>
              <a:rPr lang="en-US" dirty="0"/>
              <a:t>Farthest from Seep: V16, V3, V4, V5, V2, V13</a:t>
            </a:r>
          </a:p>
        </p:txBody>
      </p:sp>
    </p:spTree>
    <p:extLst>
      <p:ext uri="{BB962C8B-B14F-4D97-AF65-F5344CB8AC3E}">
        <p14:creationId xmlns:p14="http://schemas.microsoft.com/office/powerpoint/2010/main" val="4139595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FE4402-E329-0E4A-BA56-3D11808B9986}"/>
              </a:ext>
            </a:extLst>
          </p:cNvPr>
          <p:cNvSpPr txBox="1">
            <a:spLocks/>
          </p:cNvSpPr>
          <p:nvPr/>
        </p:nvSpPr>
        <p:spPr>
          <a:xfrm>
            <a:off x="97626" y="82901"/>
            <a:ext cx="5656768" cy="52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Contour Plots for Cabral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0572DCF-039D-E844-94CC-51A1A362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5" y="723900"/>
            <a:ext cx="3449503" cy="291465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782CB5DC-243A-A247-A03C-00E6294B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21" y="718335"/>
            <a:ext cx="3449503" cy="2920215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F6A8D363-3307-6D43-A71A-D32998D35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607" y="718334"/>
            <a:ext cx="3592002" cy="2920029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EAA20252-9571-7242-92DA-F2190D2ED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35" y="3852943"/>
            <a:ext cx="3527330" cy="2920216"/>
          </a:xfrm>
          <a:prstGeom prst="rect">
            <a:avLst/>
          </a:prstGeom>
        </p:spPr>
      </p:pic>
      <p:pic>
        <p:nvPicPr>
          <p:cNvPr id="28" name="Picture 27" descr="Chart&#10;&#10;Description automatically generated">
            <a:extLst>
              <a:ext uri="{FF2B5EF4-FFF2-40B4-BE49-F238E27FC236}">
                <a16:creationId xmlns:a16="http://schemas.microsoft.com/office/drawing/2014/main" id="{563AC068-7283-F048-94BB-2A9FC71A1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721" y="3852943"/>
            <a:ext cx="3449502" cy="2944397"/>
          </a:xfrm>
          <a:prstGeom prst="rect">
            <a:avLst/>
          </a:prstGeom>
        </p:spPr>
      </p:pic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C472E663-0B64-B743-91B1-6F76A175C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543" y="3852942"/>
            <a:ext cx="3618130" cy="292021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3A20EF7-D195-FC43-93FA-DBBE7E0DF921}"/>
              </a:ext>
            </a:extLst>
          </p:cNvPr>
          <p:cNvSpPr txBox="1"/>
          <p:nvPr/>
        </p:nvSpPr>
        <p:spPr>
          <a:xfrm>
            <a:off x="2623670" y="928452"/>
            <a:ext cx="83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35A242-111D-064F-BDDE-5560BF0B2B20}"/>
              </a:ext>
            </a:extLst>
          </p:cNvPr>
          <p:cNvCxnSpPr>
            <a:cxnSpLocks/>
          </p:cNvCxnSpPr>
          <p:nvPr/>
        </p:nvCxnSpPr>
        <p:spPr>
          <a:xfrm flipH="1">
            <a:off x="2283946" y="1113118"/>
            <a:ext cx="339724" cy="10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690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B5FB-53C3-084A-BFE6-3F213F3F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hart, radar chart&#10;&#10;Description automatically generated">
            <a:extLst>
              <a:ext uri="{FF2B5EF4-FFF2-40B4-BE49-F238E27FC236}">
                <a16:creationId xmlns:a16="http://schemas.microsoft.com/office/drawing/2014/main" id="{2FA7FEE3-56A6-4B47-AAF2-A0D922398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0163" y="1546360"/>
            <a:ext cx="4743674" cy="3975101"/>
          </a:xfr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BEAC200-2A22-A84C-BCBF-35610300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6362"/>
            <a:ext cx="5355465" cy="3975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6FE19E-99AD-4340-9FBC-414C0A240B2E}"/>
              </a:ext>
            </a:extLst>
          </p:cNvPr>
          <p:cNvSpPr txBox="1"/>
          <p:nvPr/>
        </p:nvSpPr>
        <p:spPr>
          <a:xfrm>
            <a:off x="1104900" y="5892800"/>
            <a:ext cx="4432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to Seep: C1, C20, C4, C2, C10, C13</a:t>
            </a:r>
          </a:p>
          <a:p>
            <a:r>
              <a:rPr lang="en-US" dirty="0"/>
              <a:t>Farthest from Seep: C7, C6, C9, C12, C18, C19</a:t>
            </a:r>
          </a:p>
        </p:txBody>
      </p:sp>
    </p:spTree>
    <p:extLst>
      <p:ext uri="{BB962C8B-B14F-4D97-AF65-F5344CB8AC3E}">
        <p14:creationId xmlns:p14="http://schemas.microsoft.com/office/powerpoint/2010/main" val="1179769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0488-81FC-4F49-AB78-F976602A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 Plot – Cabral Low</a:t>
            </a:r>
            <a:br>
              <a:rPr lang="en-US" dirty="0"/>
            </a:br>
            <a:r>
              <a:rPr lang="en-US" dirty="0"/>
              <a:t>New Proximity designations using pH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94307C8-D927-994D-83C3-C7BDE9B84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834" y="1811307"/>
            <a:ext cx="4555465" cy="468156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8D31B7-78B3-CE4C-A36B-9A7CD8DFA9EF}"/>
              </a:ext>
            </a:extLst>
          </p:cNvPr>
          <p:cNvSpPr/>
          <p:nvPr/>
        </p:nvSpPr>
        <p:spPr>
          <a:xfrm>
            <a:off x="3314700" y="3001932"/>
            <a:ext cx="2197100" cy="742950"/>
          </a:xfrm>
          <a:prstGeom prst="ellipse">
            <a:avLst/>
          </a:prstGeom>
          <a:solidFill>
            <a:schemeClr val="accent4">
              <a:alpha val="3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03E13E-BC84-CA4D-85DE-102B08D95426}"/>
              </a:ext>
            </a:extLst>
          </p:cNvPr>
          <p:cNvSpPr/>
          <p:nvPr/>
        </p:nvSpPr>
        <p:spPr>
          <a:xfrm rot="20610501">
            <a:off x="3632201" y="3628742"/>
            <a:ext cx="2984500" cy="901700"/>
          </a:xfrm>
          <a:prstGeom prst="ellipse">
            <a:avLst/>
          </a:prstGeom>
          <a:solidFill>
            <a:schemeClr val="accent6">
              <a:alpha val="32031"/>
            </a:schemeClr>
          </a:solidFill>
          <a:ln>
            <a:solidFill>
              <a:schemeClr val="accent6">
                <a:shade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ECD60-1E5A-E842-96BA-1E87C8C6CC58}"/>
              </a:ext>
            </a:extLst>
          </p:cNvPr>
          <p:cNvSpPr/>
          <p:nvPr/>
        </p:nvSpPr>
        <p:spPr>
          <a:xfrm>
            <a:off x="4178300" y="4417982"/>
            <a:ext cx="1689100" cy="1600200"/>
          </a:xfrm>
          <a:prstGeom prst="ellipse">
            <a:avLst/>
          </a:prstGeom>
          <a:solidFill>
            <a:schemeClr val="accent1">
              <a:alpha val="1974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01163BC6-D6C8-494E-A7AE-8BCD29044E42}"/>
              </a:ext>
            </a:extLst>
          </p:cNvPr>
          <p:cNvSpPr/>
          <p:nvPr/>
        </p:nvSpPr>
        <p:spPr>
          <a:xfrm>
            <a:off x="6434950" y="3939386"/>
            <a:ext cx="1299353" cy="173796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28EA3-A43A-2F4C-BB42-23ED002DBA8F}"/>
              </a:ext>
            </a:extLst>
          </p:cNvPr>
          <p:cNvSpPr txBox="1"/>
          <p:nvPr/>
        </p:nvSpPr>
        <p:spPr>
          <a:xfrm>
            <a:off x="7832068" y="384161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5DADF62B-247E-1C42-9B86-0E9A5602767D}"/>
              </a:ext>
            </a:extLst>
          </p:cNvPr>
          <p:cNvSpPr/>
          <p:nvPr/>
        </p:nvSpPr>
        <p:spPr>
          <a:xfrm>
            <a:off x="5588003" y="3290896"/>
            <a:ext cx="2146300" cy="173796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C3652-D641-3D46-90F7-9EE5CB432FC6}"/>
              </a:ext>
            </a:extLst>
          </p:cNvPr>
          <p:cNvSpPr txBox="1"/>
          <p:nvPr/>
        </p:nvSpPr>
        <p:spPr>
          <a:xfrm>
            <a:off x="7832068" y="315485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1496F5E0-C9DF-4D4A-A96C-2B57FAD9039B}"/>
              </a:ext>
            </a:extLst>
          </p:cNvPr>
          <p:cNvSpPr/>
          <p:nvPr/>
        </p:nvSpPr>
        <p:spPr>
          <a:xfrm>
            <a:off x="5977013" y="5172875"/>
            <a:ext cx="1757290" cy="173796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51123-A900-9745-9C9B-6441DF7C69E4}"/>
              </a:ext>
            </a:extLst>
          </p:cNvPr>
          <p:cNvSpPr txBox="1"/>
          <p:nvPr/>
        </p:nvSpPr>
        <p:spPr>
          <a:xfrm>
            <a:off x="7916129" y="5071769"/>
            <a:ext cx="47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</a:t>
            </a:r>
          </a:p>
        </p:txBody>
      </p:sp>
    </p:spTree>
    <p:extLst>
      <p:ext uri="{BB962C8B-B14F-4D97-AF65-F5344CB8AC3E}">
        <p14:creationId xmlns:p14="http://schemas.microsoft.com/office/powerpoint/2010/main" val="3841912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8F46-9717-CE46-AA71-2086DAB3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 Plot – Cabral Low/Night</a:t>
            </a:r>
            <a:br>
              <a:rPr lang="en-US" dirty="0"/>
            </a:br>
            <a:r>
              <a:rPr lang="en-US" dirty="0"/>
              <a:t>New Proximity designations using pH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38CB684-5057-CE47-9608-C672F261A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3483" y="1825625"/>
            <a:ext cx="4245034" cy="4351338"/>
          </a:xfrm>
        </p:spPr>
      </p:pic>
    </p:spTree>
    <p:extLst>
      <p:ext uri="{BB962C8B-B14F-4D97-AF65-F5344CB8AC3E}">
        <p14:creationId xmlns:p14="http://schemas.microsoft.com/office/powerpoint/2010/main" val="2406432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7D14-93B9-004A-8776-2DD3C812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 Plot – Verari_2 Low</a:t>
            </a:r>
            <a:br>
              <a:rPr lang="en-US" dirty="0"/>
            </a:br>
            <a:r>
              <a:rPr lang="en-US" dirty="0"/>
              <a:t>New Proximity designations using pH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1C2EAC6-AB21-B748-9EE1-EA9B6EC83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787089"/>
            <a:ext cx="4848350" cy="4921686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C867C73-8BD9-DB4D-9624-5F83E76C54F6}"/>
              </a:ext>
            </a:extLst>
          </p:cNvPr>
          <p:cNvSpPr/>
          <p:nvPr/>
        </p:nvSpPr>
        <p:spPr>
          <a:xfrm rot="19280569">
            <a:off x="2839848" y="3653375"/>
            <a:ext cx="3136187" cy="799253"/>
          </a:xfrm>
          <a:prstGeom prst="ellipse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93A446-E7D2-7745-A5F4-BF2527719AFB}"/>
              </a:ext>
            </a:extLst>
          </p:cNvPr>
          <p:cNvSpPr/>
          <p:nvPr/>
        </p:nvSpPr>
        <p:spPr>
          <a:xfrm>
            <a:off x="2984832" y="4329963"/>
            <a:ext cx="2316480" cy="1131147"/>
          </a:xfrm>
          <a:prstGeom prst="ellipse">
            <a:avLst/>
          </a:prstGeom>
          <a:solidFill>
            <a:schemeClr val="accent6">
              <a:alpha val="28117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FA31D7-B75B-8343-9735-3F68E0652496}"/>
              </a:ext>
            </a:extLst>
          </p:cNvPr>
          <p:cNvSpPr/>
          <p:nvPr/>
        </p:nvSpPr>
        <p:spPr>
          <a:xfrm>
            <a:off x="2766814" y="5060799"/>
            <a:ext cx="2295223" cy="907626"/>
          </a:xfrm>
          <a:prstGeom prst="ellipse">
            <a:avLst/>
          </a:prstGeom>
          <a:solidFill>
            <a:schemeClr val="accent1">
              <a:alpha val="2712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A3E5E6FF-9234-BB41-8E80-6AB92D7BBF53}"/>
              </a:ext>
            </a:extLst>
          </p:cNvPr>
          <p:cNvSpPr/>
          <p:nvPr/>
        </p:nvSpPr>
        <p:spPr>
          <a:xfrm>
            <a:off x="5519330" y="4815169"/>
            <a:ext cx="2170089" cy="173796"/>
          </a:xfrm>
          <a:prstGeom prst="lef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770C6-7767-0443-9482-5551815C5D1B}"/>
              </a:ext>
            </a:extLst>
          </p:cNvPr>
          <p:cNvSpPr txBox="1"/>
          <p:nvPr/>
        </p:nvSpPr>
        <p:spPr>
          <a:xfrm>
            <a:off x="7787184" y="471740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5B7F8E1C-A91B-8849-B28E-546891125B33}"/>
              </a:ext>
            </a:extLst>
          </p:cNvPr>
          <p:cNvSpPr/>
          <p:nvPr/>
        </p:nvSpPr>
        <p:spPr>
          <a:xfrm>
            <a:off x="5588003" y="3290896"/>
            <a:ext cx="2146300" cy="173796"/>
          </a:xfrm>
          <a:prstGeom prst="lef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D0CEE-AF39-1849-A573-CCDD85006678}"/>
              </a:ext>
            </a:extLst>
          </p:cNvPr>
          <p:cNvSpPr txBox="1"/>
          <p:nvPr/>
        </p:nvSpPr>
        <p:spPr>
          <a:xfrm>
            <a:off x="7832068" y="315485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9F6F60C6-EDBD-4B4D-9785-F893B79E9B7C}"/>
              </a:ext>
            </a:extLst>
          </p:cNvPr>
          <p:cNvSpPr/>
          <p:nvPr/>
        </p:nvSpPr>
        <p:spPr>
          <a:xfrm>
            <a:off x="5363543" y="5488711"/>
            <a:ext cx="2392415" cy="173796"/>
          </a:xfrm>
          <a:prstGeom prst="lef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F9D233-AA16-ED46-B258-158355E67690}"/>
              </a:ext>
            </a:extLst>
          </p:cNvPr>
          <p:cNvSpPr txBox="1"/>
          <p:nvPr/>
        </p:nvSpPr>
        <p:spPr>
          <a:xfrm>
            <a:off x="7832068" y="5390943"/>
            <a:ext cx="68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Far</a:t>
            </a:r>
          </a:p>
        </p:txBody>
      </p:sp>
    </p:spTree>
    <p:extLst>
      <p:ext uri="{BB962C8B-B14F-4D97-AF65-F5344CB8AC3E}">
        <p14:creationId xmlns:p14="http://schemas.microsoft.com/office/powerpoint/2010/main" val="3205964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75AE-0E2C-484D-8B22-043E3256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MDS Plot – </a:t>
            </a:r>
            <a:r>
              <a:rPr lang="en-US" dirty="0" err="1"/>
              <a:t>Verari</a:t>
            </a:r>
            <a:r>
              <a:rPr lang="en-US" dirty="0"/>
              <a:t> Low/Night</a:t>
            </a:r>
            <a:br>
              <a:rPr lang="en-US" dirty="0"/>
            </a:br>
            <a:r>
              <a:rPr lang="en-US" dirty="0"/>
              <a:t>New Proximity designations using pH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F015279-BE32-2546-B06D-0B7170099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2018" y="1927225"/>
            <a:ext cx="4237763" cy="4351338"/>
          </a:xfrm>
        </p:spPr>
      </p:pic>
    </p:spTree>
    <p:extLst>
      <p:ext uri="{BB962C8B-B14F-4D97-AF65-F5344CB8AC3E}">
        <p14:creationId xmlns:p14="http://schemas.microsoft.com/office/powerpoint/2010/main" val="677463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152D-FBDC-DB4E-A092-A61F89AA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</a:t>
            </a:r>
            <a:r>
              <a:rPr lang="en-US" dirty="0" err="1"/>
              <a:t>Varari</a:t>
            </a:r>
            <a:r>
              <a:rPr lang="en-US" dirty="0"/>
              <a:t> Low/Night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BA68AB81-0938-594D-8364-C20180B0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390" y="1490734"/>
            <a:ext cx="4327858" cy="4350052"/>
          </a:xfrm>
          <a:prstGeom prst="rect">
            <a:avLst/>
          </a:prstGeom>
        </p:spPr>
      </p:pic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0AA794BB-85E9-DA46-8422-E31BD4875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848" y="1489448"/>
            <a:ext cx="6065190" cy="4351338"/>
          </a:xfrm>
        </p:spPr>
      </p:pic>
    </p:spTree>
    <p:extLst>
      <p:ext uri="{BB962C8B-B14F-4D97-AF65-F5344CB8AC3E}">
        <p14:creationId xmlns:p14="http://schemas.microsoft.com/office/powerpoint/2010/main" val="330515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91D87-BEC1-BB46-BC01-3A6136DB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Discriminant Analysis - Cabral Low/Night</a:t>
            </a:r>
          </a:p>
        </p:txBody>
      </p:sp>
      <p:pic>
        <p:nvPicPr>
          <p:cNvPr id="8" name="Content Placeholder 7" descr="Graphical user interface, venn diagram&#10;&#10;Description automatically generated">
            <a:extLst>
              <a:ext uri="{FF2B5EF4-FFF2-40B4-BE49-F238E27FC236}">
                <a16:creationId xmlns:a16="http://schemas.microsoft.com/office/drawing/2014/main" id="{2B6F9429-05AD-AD46-9160-DF57DC4FC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515" y="1558925"/>
            <a:ext cx="5522485" cy="4351338"/>
          </a:xfr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960AC00-32DF-964B-A2B0-C006E271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80" y="1558925"/>
            <a:ext cx="4219020" cy="48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3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038A-97F6-834C-8518-38CAFC64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B710-50EF-4046-BF71-D3A62AB21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Major human bacterial pathogens in wastewater include </a:t>
            </a:r>
            <a:r>
              <a:rPr lang="en-US" sz="2000" b="1" dirty="0"/>
              <a:t>Salmonella spp., Escherichia spp., Shigella spp., Yersinia spp., Klebsiella spp., Leptospira spp.</a:t>
            </a:r>
            <a:r>
              <a:rPr lang="en-US" sz="2000" dirty="0"/>
              <a:t>, Vibrio cholerae, Aeromonas </a:t>
            </a:r>
            <a:r>
              <a:rPr lang="en-US" sz="2000" dirty="0" err="1"/>
              <a:t>hydrophila</a:t>
            </a:r>
            <a:r>
              <a:rPr lang="en-US" sz="2000" dirty="0"/>
              <a:t>, Legionella pneumophila, Mycobacterium spp., and Pseudomonas 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https://www.ncbi.nlm.nih.gov/pmc/articles/PMC7126130/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A50CC3B-F5EF-8245-B02B-724C326ADFE0}"/>
              </a:ext>
            </a:extLst>
          </p:cNvPr>
          <p:cNvSpPr txBox="1">
            <a:spLocks/>
          </p:cNvSpPr>
          <p:nvPr/>
        </p:nvSpPr>
        <p:spPr>
          <a:xfrm>
            <a:off x="838200" y="3842658"/>
            <a:ext cx="10668000" cy="20077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OTU00136 (vibrio) is abundant in all </a:t>
            </a:r>
            <a:r>
              <a:rPr lang="en-US" sz="2200" dirty="0" err="1"/>
              <a:t>Verari</a:t>
            </a:r>
            <a:r>
              <a:rPr lang="en-US" sz="2200" dirty="0"/>
              <a:t> samples</a:t>
            </a:r>
          </a:p>
          <a:p>
            <a:r>
              <a:rPr lang="en-US" sz="2200" dirty="0"/>
              <a:t>OTU00224 (vibrio) is abundant in many samples</a:t>
            </a:r>
          </a:p>
          <a:p>
            <a:r>
              <a:rPr lang="en-US" sz="2200" dirty="0"/>
              <a:t>OTU00356 (vibrio)</a:t>
            </a:r>
          </a:p>
          <a:p>
            <a:r>
              <a:rPr lang="en-US" sz="2200" dirty="0"/>
              <a:t>OTU00093(</a:t>
            </a:r>
            <a:r>
              <a:rPr lang="en-US" sz="2200" dirty="0" err="1"/>
              <a:t>Pseudomonadaceae_unclassified</a:t>
            </a:r>
            <a:r>
              <a:rPr lang="en-US" sz="2200" dirty="0"/>
              <a:t>)</a:t>
            </a:r>
          </a:p>
          <a:p>
            <a:r>
              <a:rPr lang="en-US" sz="2200" dirty="0"/>
              <a:t>First cluster by site: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8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4B81-FFB6-D143-AC0E-5771F9E18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 – only Day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6392B5B-E8DE-5F47-8CA5-CDD3B8931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4129" y="1825625"/>
            <a:ext cx="4663741" cy="4351338"/>
          </a:xfr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61F33CFF-5E28-C647-AB78-6E33B25A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"/>
          <a:stretch/>
        </p:blipFill>
        <p:spPr>
          <a:xfrm>
            <a:off x="9961896" y="1781387"/>
            <a:ext cx="98047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13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8CC4D-52DA-B74C-B804-7099B500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of Contaminate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8BE48-5767-554D-B02B-15460772C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 Genus’s on the list associated with wastewater from paper on previous slide</a:t>
            </a:r>
          </a:p>
          <a:p>
            <a:r>
              <a:rPr lang="en-US" dirty="0"/>
              <a:t>Compiled them into a spreadsheet with site information</a:t>
            </a:r>
          </a:p>
          <a:p>
            <a:r>
              <a:rPr lang="en-US" dirty="0"/>
              <a:t>Took the sum of the abundance of all the contaminate OTU’s together </a:t>
            </a:r>
          </a:p>
          <a:p>
            <a:r>
              <a:rPr lang="en-US" dirty="0"/>
              <a:t>Contour plot of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and SUM to find where contaminates were located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1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E995-E824-5047-85AA-2B57D6BB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Verari</a:t>
            </a:r>
            <a:r>
              <a:rPr lang="en-US" dirty="0"/>
              <a:t> Contamination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FE947-6869-2F4E-8DB3-343AB6C2E650}"/>
              </a:ext>
            </a:extLst>
          </p:cNvPr>
          <p:cNvSpPr txBox="1"/>
          <p:nvPr/>
        </p:nvSpPr>
        <p:spPr>
          <a:xfrm>
            <a:off x="3025299" y="169068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“_2”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0B52F2E-872E-9644-9268-5CF163CE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59" y="2177143"/>
            <a:ext cx="5486176" cy="4392386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15080254-212F-084B-845B-AAC79E73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14" y="2177142"/>
            <a:ext cx="5486176" cy="44009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87F52B-53AF-1644-BC4C-AD6D6155A763}"/>
              </a:ext>
            </a:extLst>
          </p:cNvPr>
          <p:cNvSpPr txBox="1"/>
          <p:nvPr/>
        </p:nvSpPr>
        <p:spPr>
          <a:xfrm>
            <a:off x="8863574" y="169068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“_1”</a:t>
            </a:r>
          </a:p>
        </p:txBody>
      </p:sp>
    </p:spTree>
    <p:extLst>
      <p:ext uri="{BB962C8B-B14F-4D97-AF65-F5344CB8AC3E}">
        <p14:creationId xmlns:p14="http://schemas.microsoft.com/office/powerpoint/2010/main" val="3570506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67DF0-C98B-C943-B58D-E8C2B9B4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Verari</a:t>
            </a:r>
            <a:r>
              <a:rPr lang="en-US" dirty="0"/>
              <a:t> Contamination Low/Night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E6D7BF6-EB2A-A14C-BF73-823FA6EE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051" y="1690688"/>
            <a:ext cx="5451970" cy="4351338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E89E655-3394-9844-8E27-29FB802C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645951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9792E1-078B-0645-B1D9-FE4B554A45D5}"/>
              </a:ext>
            </a:extLst>
          </p:cNvPr>
          <p:cNvSpPr txBox="1"/>
          <p:nvPr/>
        </p:nvSpPr>
        <p:spPr>
          <a:xfrm>
            <a:off x="7527632" y="1321356"/>
            <a:ext cx="278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Gradient: Log + Middle 90%</a:t>
            </a:r>
          </a:p>
        </p:txBody>
      </p:sp>
    </p:spTree>
    <p:extLst>
      <p:ext uri="{BB962C8B-B14F-4D97-AF65-F5344CB8AC3E}">
        <p14:creationId xmlns:p14="http://schemas.microsoft.com/office/powerpoint/2010/main" val="391095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9675-CFDB-0747-AB86-F6AA3979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Contaminate Abundance at </a:t>
            </a:r>
            <a:r>
              <a:rPr lang="en-US" sz="3600" dirty="0" err="1"/>
              <a:t>Verari</a:t>
            </a:r>
            <a:r>
              <a:rPr lang="en-US" sz="3600" dirty="0"/>
              <a:t> Seep at Low/Night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E3ED02D-FA60-3A4E-AE47-404805D0D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675" y="1395412"/>
            <a:ext cx="6158249" cy="4351338"/>
          </a:xfr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29467F7-A033-DB4E-AD1E-2F26E92E1B6C}"/>
              </a:ext>
            </a:extLst>
          </p:cNvPr>
          <p:cNvSpPr/>
          <p:nvPr/>
        </p:nvSpPr>
        <p:spPr>
          <a:xfrm rot="5400000">
            <a:off x="5597524" y="4606924"/>
            <a:ext cx="400050" cy="30861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BA542-47BC-9742-AB11-93913EB90B85}"/>
              </a:ext>
            </a:extLst>
          </p:cNvPr>
          <p:cNvSpPr txBox="1"/>
          <p:nvPr/>
        </p:nvSpPr>
        <p:spPr>
          <a:xfrm>
            <a:off x="4864100" y="6432549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Farthest Sites from Seep</a:t>
            </a:r>
          </a:p>
        </p:txBody>
      </p:sp>
    </p:spTree>
    <p:extLst>
      <p:ext uri="{BB962C8B-B14F-4D97-AF65-F5344CB8AC3E}">
        <p14:creationId xmlns:p14="http://schemas.microsoft.com/office/powerpoint/2010/main" val="3755217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48E9-476A-694F-906D-D5CB8190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Cabral Contamination ALL</a:t>
            </a:r>
          </a:p>
        </p:txBody>
      </p:sp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70F619D1-BCDE-004F-BB84-EA16C6DB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55" y="1703388"/>
            <a:ext cx="5548626" cy="4351338"/>
          </a:xfrm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B8C55BA-7BAB-A94A-8D95-938F86A91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6088"/>
            <a:ext cx="5632145" cy="4338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55C31A-010B-674E-B562-8558A25289C9}"/>
              </a:ext>
            </a:extLst>
          </p:cNvPr>
          <p:cNvSpPr txBox="1"/>
          <p:nvPr/>
        </p:nvSpPr>
        <p:spPr>
          <a:xfrm>
            <a:off x="7520729" y="1321356"/>
            <a:ext cx="278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Gradient: Log + Middle 90%</a:t>
            </a:r>
          </a:p>
        </p:txBody>
      </p:sp>
    </p:spTree>
    <p:extLst>
      <p:ext uri="{BB962C8B-B14F-4D97-AF65-F5344CB8AC3E}">
        <p14:creationId xmlns:p14="http://schemas.microsoft.com/office/powerpoint/2010/main" val="2389300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EDB2B-DB69-294A-B1F7-2DFF8695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Cabral Contamination Low/Night</a:t>
            </a:r>
          </a:p>
        </p:txBody>
      </p:sp>
      <p:pic>
        <p:nvPicPr>
          <p:cNvPr id="9" name="Content Placeholder 8" descr="Chart, radar chart&#10;&#10;Description automatically generated">
            <a:extLst>
              <a:ext uri="{FF2B5EF4-FFF2-40B4-BE49-F238E27FC236}">
                <a16:creationId xmlns:a16="http://schemas.microsoft.com/office/drawing/2014/main" id="{61E44A76-0319-3D46-99A5-9EB7ADD0B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99" y="1816100"/>
            <a:ext cx="5496461" cy="4301579"/>
          </a:xfrm>
        </p:spPr>
      </p:pic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1A3C56F2-EC9C-6B49-843B-7F9FBD14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59" y="1816099"/>
            <a:ext cx="5502841" cy="4301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E3467A-6283-E740-8B01-1E0D1ADA0701}"/>
              </a:ext>
            </a:extLst>
          </p:cNvPr>
          <p:cNvSpPr txBox="1"/>
          <p:nvPr/>
        </p:nvSpPr>
        <p:spPr>
          <a:xfrm>
            <a:off x="7615241" y="1446767"/>
            <a:ext cx="278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Gradient: Log + Middle 90%</a:t>
            </a:r>
          </a:p>
        </p:txBody>
      </p:sp>
    </p:spTree>
    <p:extLst>
      <p:ext uri="{BB962C8B-B14F-4D97-AF65-F5344CB8AC3E}">
        <p14:creationId xmlns:p14="http://schemas.microsoft.com/office/powerpoint/2010/main" val="1462640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C6B2-E93D-3648-9551-E42748F3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F171FCE8-1AEE-684C-A8A1-2A9BD6FC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831974"/>
            <a:ext cx="5632145" cy="433863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C841C24-931C-6D40-9065-B1B20273B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56" y="1831974"/>
            <a:ext cx="5375544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18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82C0-C733-4C47-A56B-6278E5F0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Contaminate Abundance at </a:t>
            </a:r>
            <a:r>
              <a:rPr lang="en-US" sz="3600" dirty="0" err="1"/>
              <a:t>Verari</a:t>
            </a:r>
            <a:r>
              <a:rPr lang="en-US" sz="3600" dirty="0"/>
              <a:t> Seep at Low/Night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F91C2FC-2E74-A840-988C-1BD401F3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60" y="1508489"/>
            <a:ext cx="7133840" cy="48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70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F23B4-0EF0-024C-B623-65E7A2E7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 – only Low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B457AB4-A4F7-1044-8AB5-B69B8A3F9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4297" y="1825625"/>
            <a:ext cx="4403405" cy="4351338"/>
          </a:xfr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F6742EB5-5446-574D-BD61-4D435C634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"/>
          <a:stretch/>
        </p:blipFill>
        <p:spPr>
          <a:xfrm>
            <a:off x="9961896" y="1781387"/>
            <a:ext cx="98047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96EC-DBC4-BA42-8299-D693ADFF4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 – only Day and Low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1642D8B-0564-544E-9CC1-60D4D5162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025" y="1825625"/>
            <a:ext cx="4343950" cy="4351338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2BB503D-8D51-CF42-9157-F2253E90F832}"/>
              </a:ext>
            </a:extLst>
          </p:cNvPr>
          <p:cNvSpPr/>
          <p:nvPr/>
        </p:nvSpPr>
        <p:spPr>
          <a:xfrm>
            <a:off x="4606290" y="5120640"/>
            <a:ext cx="685800" cy="468630"/>
          </a:xfrm>
          <a:prstGeom prst="ellipse">
            <a:avLst/>
          </a:prstGeom>
          <a:solidFill>
            <a:schemeClr val="accent1">
              <a:alpha val="30377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223A82-8CA7-804C-8B33-00F9654F0AAC}"/>
              </a:ext>
            </a:extLst>
          </p:cNvPr>
          <p:cNvSpPr txBox="1"/>
          <p:nvPr/>
        </p:nvSpPr>
        <p:spPr>
          <a:xfrm>
            <a:off x="865091" y="4886610"/>
            <a:ext cx="242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Sites: Mostly V_L_D_1 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F61104-80B6-B647-88A9-5806CF8F32FB}"/>
              </a:ext>
            </a:extLst>
          </p:cNvPr>
          <p:cNvSpPr/>
          <p:nvPr/>
        </p:nvSpPr>
        <p:spPr>
          <a:xfrm rot="19683941">
            <a:off x="6139817" y="2476551"/>
            <a:ext cx="451274" cy="1676085"/>
          </a:xfrm>
          <a:prstGeom prst="ellipse">
            <a:avLst/>
          </a:prstGeom>
          <a:solidFill>
            <a:srgbClr val="C00000">
              <a:alpha val="30006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C95CBCC3-ED96-A644-87F4-8B067FE83EC5}"/>
              </a:ext>
            </a:extLst>
          </p:cNvPr>
          <p:cNvSpPr/>
          <p:nvPr/>
        </p:nvSpPr>
        <p:spPr>
          <a:xfrm rot="10800000">
            <a:off x="6512791" y="2668701"/>
            <a:ext cx="2667000" cy="225710"/>
          </a:xfrm>
          <a:prstGeom prst="ben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3037BE66-219C-A844-9D27-1B33C4CAA23A}"/>
              </a:ext>
            </a:extLst>
          </p:cNvPr>
          <p:cNvSpPr/>
          <p:nvPr/>
        </p:nvSpPr>
        <p:spPr>
          <a:xfrm rot="10800000" flipH="1">
            <a:off x="1918960" y="5274309"/>
            <a:ext cx="2642579" cy="1612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B43C30-D5A8-D848-87D1-5277EE3A382A}"/>
              </a:ext>
            </a:extLst>
          </p:cNvPr>
          <p:cNvSpPr txBox="1"/>
          <p:nvPr/>
        </p:nvSpPr>
        <p:spPr>
          <a:xfrm>
            <a:off x="8512259" y="2299369"/>
            <a:ext cx="113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 Sites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5659A1F-3861-E645-9460-DCA65E31BC43}"/>
              </a:ext>
            </a:extLst>
          </p:cNvPr>
          <p:cNvSpPr/>
          <p:nvPr/>
        </p:nvSpPr>
        <p:spPr>
          <a:xfrm>
            <a:off x="5171607" y="4532947"/>
            <a:ext cx="806283" cy="312692"/>
          </a:xfrm>
          <a:prstGeom prst="ellipse">
            <a:avLst/>
          </a:prstGeom>
          <a:solidFill>
            <a:schemeClr val="accent1">
              <a:alpha val="30377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D293F16E-1989-094C-B9D6-FDCD89305BE4}"/>
              </a:ext>
            </a:extLst>
          </p:cNvPr>
          <p:cNvSpPr/>
          <p:nvPr/>
        </p:nvSpPr>
        <p:spPr>
          <a:xfrm rot="10800000" flipH="1">
            <a:off x="2495695" y="4542135"/>
            <a:ext cx="2642579" cy="1612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90932D-FF94-1640-A1C0-3B944F4DDC79}"/>
              </a:ext>
            </a:extLst>
          </p:cNvPr>
          <p:cNvSpPr txBox="1"/>
          <p:nvPr/>
        </p:nvSpPr>
        <p:spPr>
          <a:xfrm>
            <a:off x="1936323" y="4096687"/>
            <a:ext cx="113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 Sites</a:t>
            </a:r>
          </a:p>
        </p:txBody>
      </p:sp>
      <p:pic>
        <p:nvPicPr>
          <p:cNvPr id="27" name="Picture 26" descr="A picture containing table&#10;&#10;Description automatically generated">
            <a:extLst>
              <a:ext uri="{FF2B5EF4-FFF2-40B4-BE49-F238E27FC236}">
                <a16:creationId xmlns:a16="http://schemas.microsoft.com/office/drawing/2014/main" id="{EBF09220-8620-744A-BD5D-7D4FC7BD66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"/>
          <a:stretch/>
        </p:blipFill>
        <p:spPr>
          <a:xfrm>
            <a:off x="9961896" y="1781387"/>
            <a:ext cx="980474" cy="133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77F7-C066-F24D-968B-8C227CD49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scaling – </a:t>
            </a:r>
            <a:r>
              <a:rPr lang="en-US" dirty="0" err="1"/>
              <a:t>Verari</a:t>
            </a:r>
            <a:br>
              <a:rPr lang="en-US" dirty="0"/>
            </a:br>
            <a:r>
              <a:rPr lang="en-US" dirty="0"/>
              <a:t>Seep Points are colored pink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7BC992F-CBA5-1A4C-8F96-ED08B469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90" y="2565108"/>
            <a:ext cx="3720877" cy="3701796"/>
          </a:xfrm>
        </p:spPr>
      </p:pic>
      <p:pic>
        <p:nvPicPr>
          <p:cNvPr id="6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3008199-2A02-E049-8BB6-6DE0C034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852" y="2565076"/>
            <a:ext cx="3720877" cy="3701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2BC51C-7B50-9C47-94A1-A97D5735633E}"/>
              </a:ext>
            </a:extLst>
          </p:cNvPr>
          <p:cNvSpPr txBox="1"/>
          <p:nvPr/>
        </p:nvSpPr>
        <p:spPr>
          <a:xfrm>
            <a:off x="2713220" y="2158584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BA29C-2713-C04D-BD53-EE7674AFEFDE}"/>
              </a:ext>
            </a:extLst>
          </p:cNvPr>
          <p:cNvSpPr txBox="1"/>
          <p:nvPr/>
        </p:nvSpPr>
        <p:spPr>
          <a:xfrm>
            <a:off x="7267608" y="2123098"/>
            <a:ext cx="268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Low and Day samples</a:t>
            </a:r>
          </a:p>
        </p:txBody>
      </p:sp>
    </p:spTree>
    <p:extLst>
      <p:ext uri="{BB962C8B-B14F-4D97-AF65-F5344CB8AC3E}">
        <p14:creationId xmlns:p14="http://schemas.microsoft.com/office/powerpoint/2010/main" val="1616655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A9ED-C2F6-E34F-BC51-69B854BC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Multidimensional scaling – </a:t>
            </a:r>
            <a:r>
              <a:rPr lang="en-US" dirty="0" err="1"/>
              <a:t>Verari</a:t>
            </a:r>
            <a:r>
              <a:rPr lang="en-US" dirty="0"/>
              <a:t> only Day/Low</a:t>
            </a:r>
            <a:br>
              <a:rPr lang="en-US" dirty="0"/>
            </a:br>
            <a:r>
              <a:rPr lang="en-US" dirty="0"/>
              <a:t>Seep Points are colored pink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508A0A2-0C6B-9E4F-91D7-5361A8796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0322" y="1825625"/>
            <a:ext cx="4411356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D44DA01-DA58-9F42-9702-986200328DA5}"/>
              </a:ext>
            </a:extLst>
          </p:cNvPr>
          <p:cNvSpPr/>
          <p:nvPr/>
        </p:nvSpPr>
        <p:spPr>
          <a:xfrm rot="21238638">
            <a:off x="4544880" y="4420333"/>
            <a:ext cx="3316021" cy="387726"/>
          </a:xfrm>
          <a:prstGeom prst="ellipse">
            <a:avLst/>
          </a:prstGeom>
          <a:solidFill>
            <a:srgbClr val="FF1F84">
              <a:alpha val="23922"/>
            </a:srgbClr>
          </a:solidFill>
          <a:ln>
            <a:solidFill>
              <a:srgbClr val="FF4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79CD2-7F40-A342-8523-C002009F0B85}"/>
              </a:ext>
            </a:extLst>
          </p:cNvPr>
          <p:cNvSpPr/>
          <p:nvPr/>
        </p:nvSpPr>
        <p:spPr>
          <a:xfrm>
            <a:off x="5156616" y="4811844"/>
            <a:ext cx="2715475" cy="1094282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604CDED8-3FB3-F24C-980B-FAD9AE245A4C}"/>
              </a:ext>
            </a:extLst>
          </p:cNvPr>
          <p:cNvSpPr/>
          <p:nvPr/>
        </p:nvSpPr>
        <p:spPr>
          <a:xfrm rot="10800000">
            <a:off x="7981828" y="4377128"/>
            <a:ext cx="1596887" cy="118474"/>
          </a:xfrm>
          <a:prstGeom prst="bentArrow">
            <a:avLst/>
          </a:prstGeom>
          <a:solidFill>
            <a:srgbClr val="FF44C7"/>
          </a:solidFill>
          <a:ln>
            <a:solidFill>
              <a:srgbClr val="FF4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04382-8A69-5444-B059-D7FE2F589849}"/>
              </a:ext>
            </a:extLst>
          </p:cNvPr>
          <p:cNvSpPr txBox="1"/>
          <p:nvPr/>
        </p:nvSpPr>
        <p:spPr>
          <a:xfrm>
            <a:off x="9011540" y="3979888"/>
            <a:ext cx="113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Seep Sites</a:t>
            </a: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3768A9FC-2FB1-5045-BAB7-B745B728F17C}"/>
              </a:ext>
            </a:extLst>
          </p:cNvPr>
          <p:cNvSpPr/>
          <p:nvPr/>
        </p:nvSpPr>
        <p:spPr>
          <a:xfrm rot="10800000">
            <a:off x="7830455" y="5643919"/>
            <a:ext cx="1372034" cy="118475"/>
          </a:xfrm>
          <a:prstGeom prst="ben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2DB801-AAD1-7340-A3A1-972E3B561865}"/>
              </a:ext>
            </a:extLst>
          </p:cNvPr>
          <p:cNvSpPr txBox="1"/>
          <p:nvPr/>
        </p:nvSpPr>
        <p:spPr>
          <a:xfrm>
            <a:off x="8495017" y="5225328"/>
            <a:ext cx="189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Sites V_L_D_2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821DCD-01F4-914E-8359-EE9C763A3DDB}"/>
              </a:ext>
            </a:extLst>
          </p:cNvPr>
          <p:cNvSpPr/>
          <p:nvPr/>
        </p:nvSpPr>
        <p:spPr>
          <a:xfrm rot="19464688">
            <a:off x="5306598" y="3004980"/>
            <a:ext cx="2715475" cy="1094282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6A2FF7AA-1F90-5A41-A1B4-3FEF95E2AD49}"/>
              </a:ext>
            </a:extLst>
          </p:cNvPr>
          <p:cNvSpPr/>
          <p:nvPr/>
        </p:nvSpPr>
        <p:spPr>
          <a:xfrm rot="10800000">
            <a:off x="7949396" y="2888263"/>
            <a:ext cx="1372034" cy="118475"/>
          </a:xfrm>
          <a:prstGeom prst="ben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B82177-6DD0-C343-B550-AAED10E3140F}"/>
              </a:ext>
            </a:extLst>
          </p:cNvPr>
          <p:cNvSpPr txBox="1"/>
          <p:nvPr/>
        </p:nvSpPr>
        <p:spPr>
          <a:xfrm>
            <a:off x="8613958" y="2469672"/>
            <a:ext cx="189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Sites V_L_D_1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6F4AD83E-4EFD-6A47-9251-A8D102293BE7}"/>
              </a:ext>
            </a:extLst>
          </p:cNvPr>
          <p:cNvSpPr/>
          <p:nvPr/>
        </p:nvSpPr>
        <p:spPr>
          <a:xfrm rot="10800000" flipH="1">
            <a:off x="2444574" y="4466068"/>
            <a:ext cx="2138727" cy="113899"/>
          </a:xfrm>
          <a:prstGeom prst="ben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42F7B0-5D9B-304E-B507-24F32F489167}"/>
              </a:ext>
            </a:extLst>
          </p:cNvPr>
          <p:cNvSpPr txBox="1"/>
          <p:nvPr/>
        </p:nvSpPr>
        <p:spPr>
          <a:xfrm>
            <a:off x="1558256" y="4062774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 of “_1” and “_2”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1A88992-1508-E246-9D7B-C49327159D3F}"/>
              </a:ext>
            </a:extLst>
          </p:cNvPr>
          <p:cNvSpPr/>
          <p:nvPr/>
        </p:nvSpPr>
        <p:spPr>
          <a:xfrm rot="19464688">
            <a:off x="4634529" y="4057210"/>
            <a:ext cx="827833" cy="753201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01750-49A2-3C41-8535-5EA8AFCD43BC}"/>
              </a:ext>
            </a:extLst>
          </p:cNvPr>
          <p:cNvSpPr txBox="1"/>
          <p:nvPr/>
        </p:nvSpPr>
        <p:spPr>
          <a:xfrm>
            <a:off x="501723" y="5355789"/>
            <a:ext cx="3291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tells me that:</a:t>
            </a:r>
          </a:p>
          <a:p>
            <a:r>
              <a:rPr lang="en-US" dirty="0"/>
              <a:t>wave action impacts microbial community, could be from sewage</a:t>
            </a:r>
          </a:p>
        </p:txBody>
      </p:sp>
    </p:spTree>
    <p:extLst>
      <p:ext uri="{BB962C8B-B14F-4D97-AF65-F5344CB8AC3E}">
        <p14:creationId xmlns:p14="http://schemas.microsoft.com/office/powerpoint/2010/main" val="69516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E172-3E0D-4D4E-8D3F-4240536A9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894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Multidimensional scaling – </a:t>
            </a:r>
            <a:r>
              <a:rPr lang="en-US" dirty="0" err="1"/>
              <a:t>Verari</a:t>
            </a:r>
            <a:r>
              <a:rPr lang="en-US" dirty="0"/>
              <a:t> only Day/Low ”_2”</a:t>
            </a:r>
            <a:br>
              <a:rPr lang="en-US" dirty="0"/>
            </a:br>
            <a:r>
              <a:rPr lang="en-US" dirty="0"/>
              <a:t>Seep Points are colored pink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3E26D83-D05E-C740-A2FC-101FD8DBF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798" y="1741152"/>
            <a:ext cx="5081741" cy="5116848"/>
          </a:xfrm>
        </p:spPr>
      </p:pic>
    </p:spTree>
    <p:extLst>
      <p:ext uri="{BB962C8B-B14F-4D97-AF65-F5344CB8AC3E}">
        <p14:creationId xmlns:p14="http://schemas.microsoft.com/office/powerpoint/2010/main" val="427268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5453-CDF1-D84B-9143-837BB79A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Multidimensional scaling – </a:t>
            </a:r>
            <a:r>
              <a:rPr lang="en-US" dirty="0" err="1"/>
              <a:t>Verari</a:t>
            </a:r>
            <a:r>
              <a:rPr lang="en-US" dirty="0"/>
              <a:t> only Day/Low ”_1”</a:t>
            </a:r>
            <a:br>
              <a:rPr lang="en-US" dirty="0"/>
            </a:br>
            <a:r>
              <a:rPr lang="en-US" dirty="0"/>
              <a:t>Seep Points are colored pink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3FE7E83-1FF3-8B4B-A18A-94038616F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903" y="1842393"/>
            <a:ext cx="5024194" cy="5015607"/>
          </a:xfrm>
        </p:spPr>
      </p:pic>
    </p:spTree>
    <p:extLst>
      <p:ext uri="{BB962C8B-B14F-4D97-AF65-F5344CB8AC3E}">
        <p14:creationId xmlns:p14="http://schemas.microsoft.com/office/powerpoint/2010/main" val="222274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11548</TotalTime>
  <Words>757</Words>
  <Application>Microsoft Macintosh PowerPoint</Application>
  <PresentationFormat>Widescreen</PresentationFormat>
  <Paragraphs>120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Moorea 2021 SGD 16S</vt:lpstr>
      <vt:lpstr>Multidimensional scaling - all samples</vt:lpstr>
      <vt:lpstr>Multidimensional scaling – only Day</vt:lpstr>
      <vt:lpstr>Multidimensional scaling – only Low</vt:lpstr>
      <vt:lpstr>Multidimensional scaling – only Day and Low</vt:lpstr>
      <vt:lpstr>Multidimensional scaling – Verari Seep Points are colored pink</vt:lpstr>
      <vt:lpstr>Multidimensional scaling – Verari only Day/Low Seep Points are colored pink</vt:lpstr>
      <vt:lpstr>Multidimensional scaling – Verari only Day/Low ”_2” Seep Points are colored pink</vt:lpstr>
      <vt:lpstr>Multidimensional scaling – Verari only Day/Low ”_1” Seep Points are colored pink</vt:lpstr>
      <vt:lpstr>Multidimensional scaling – Cabral Seep Points are colored yellow</vt:lpstr>
      <vt:lpstr>Multidimensional scaling – Cabral only Day/Low Seep Points are colored yellow</vt:lpstr>
      <vt:lpstr>Proximity MDS – Cabral Day/Low</vt:lpstr>
      <vt:lpstr>Proximity MDS – Verari Day/Low</vt:lpstr>
      <vt:lpstr>Hierarchal Clustering Verari</vt:lpstr>
      <vt:lpstr>Hierarchal Clustering Verari “_2”</vt:lpstr>
      <vt:lpstr>Hierarchal Clustering  Verari “_1”</vt:lpstr>
      <vt:lpstr>Hierarchal Clustering Cabral</vt:lpstr>
      <vt:lpstr>Contour Plot for Salinity - Verari</vt:lpstr>
      <vt:lpstr>Contour Plots for Verari</vt:lpstr>
      <vt:lpstr>PowerPoint Presentation</vt:lpstr>
      <vt:lpstr>PowerPoint Presentation</vt:lpstr>
      <vt:lpstr>PowerPoint Presentation</vt:lpstr>
      <vt:lpstr>MDS Plot – Cabral Low New Proximity designations using pH</vt:lpstr>
      <vt:lpstr>MDS Plot – Cabral Low/Night New Proximity designations using pH</vt:lpstr>
      <vt:lpstr>MDS Plot – Verari_2 Low New Proximity designations using pH</vt:lpstr>
      <vt:lpstr>MDS Plot – Verari Low/Night New Proximity designations using pH</vt:lpstr>
      <vt:lpstr>Discriminant Analysis - Varari Low/Night</vt:lpstr>
      <vt:lpstr>Discriminant Analysis - Cabral Low/Night</vt:lpstr>
      <vt:lpstr>Contamination</vt:lpstr>
      <vt:lpstr>Method of Contaminate ID</vt:lpstr>
      <vt:lpstr>Verari Contamination ALL</vt:lpstr>
      <vt:lpstr>Verari Contamination Low/Night</vt:lpstr>
      <vt:lpstr>Contaminate Abundance at Verari Seep at Low/Night</vt:lpstr>
      <vt:lpstr>Cabral Contamination ALL</vt:lpstr>
      <vt:lpstr>Cabral Contamination Low/Night</vt:lpstr>
      <vt:lpstr>PowerPoint Presentation</vt:lpstr>
      <vt:lpstr>Contaminate Abundance at Verari Seep at Low/Night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Moorea 2021 SGD 16S</dc:title>
  <dc:creator>Rayna McClintock</dc:creator>
  <cp:lastModifiedBy>Rayna McClintock</cp:lastModifiedBy>
  <cp:revision>27</cp:revision>
  <dcterms:created xsi:type="dcterms:W3CDTF">2022-01-26T18:38:46Z</dcterms:created>
  <dcterms:modified xsi:type="dcterms:W3CDTF">2022-02-03T23:30:13Z</dcterms:modified>
</cp:coreProperties>
</file>